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5" r:id="rId9"/>
    <p:sldId id="266" r:id="rId10"/>
    <p:sldId id="263" r:id="rId11"/>
    <p:sldId id="264" r:id="rId12"/>
    <p:sldId id="267" r:id="rId13"/>
    <p:sldId id="268" r:id="rId14"/>
    <p:sldId id="276" r:id="rId15"/>
    <p:sldId id="271" r:id="rId16"/>
    <p:sldId id="272" r:id="rId17"/>
    <p:sldId id="274" r:id="rId18"/>
    <p:sldId id="277" r:id="rId19"/>
    <p:sldId id="269" r:id="rId20"/>
    <p:sldId id="273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8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692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3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9409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3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8024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2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4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6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7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3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10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smtClean="0"/>
              <a:pPr/>
              <a:t>5/14/2016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56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Appreciating our differences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Following a </a:t>
            </a:r>
            <a:r>
              <a:rPr lang="en-US" dirty="0" err="1" smtClean="0"/>
              <a:t>Fiqh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Origin of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Differences existed in the time of the Prophet (</a:t>
            </a:r>
            <a:r>
              <a:rPr lang="ar-SA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ﷺ</a:t>
            </a:r>
            <a:r>
              <a:rPr lang="en-US" sz="3200" dirty="0" smtClean="0"/>
              <a:t>)</a:t>
            </a:r>
          </a:p>
          <a:p>
            <a:pPr lvl="1"/>
            <a:r>
              <a:rPr lang="en-US" sz="3000" dirty="0" smtClean="0"/>
              <a:t>Story of </a:t>
            </a:r>
            <a:r>
              <a:rPr lang="en-US" sz="3000" dirty="0" err="1" smtClean="0"/>
              <a:t>Banu</a:t>
            </a:r>
            <a:r>
              <a:rPr lang="en-US" sz="3000" dirty="0" smtClean="0"/>
              <a:t> </a:t>
            </a:r>
            <a:r>
              <a:rPr lang="en-US" sz="3000" dirty="0" err="1" smtClean="0"/>
              <a:t>Quraydha</a:t>
            </a:r>
            <a:endParaRPr lang="en-US" sz="3000" dirty="0" smtClean="0"/>
          </a:p>
          <a:p>
            <a:pPr lvl="2"/>
            <a:r>
              <a:rPr lang="en-US" sz="2800" dirty="0" smtClean="0"/>
              <a:t>The companions were instructed not to pray </a:t>
            </a:r>
            <a:r>
              <a:rPr lang="en-US" sz="2800" dirty="0" err="1" smtClean="0"/>
              <a:t>Asr</a:t>
            </a:r>
            <a:r>
              <a:rPr lang="en-US" sz="2800" dirty="0" smtClean="0"/>
              <a:t> until arriving</a:t>
            </a:r>
          </a:p>
          <a:p>
            <a:pPr lvl="3"/>
            <a:r>
              <a:rPr lang="en-US" sz="2600" dirty="0" smtClean="0"/>
              <a:t>How do we classify the statement: “No one of you should pray </a:t>
            </a:r>
            <a:r>
              <a:rPr lang="en-US" sz="2600" dirty="0" err="1" smtClean="0"/>
              <a:t>Asr</a:t>
            </a:r>
            <a:r>
              <a:rPr lang="en-US" sz="2600" dirty="0" smtClean="0"/>
              <a:t> until you arrive at the village of </a:t>
            </a:r>
            <a:r>
              <a:rPr lang="en-US" sz="2600" dirty="0" err="1" smtClean="0"/>
              <a:t>Banu</a:t>
            </a:r>
            <a:r>
              <a:rPr lang="en-US" sz="2600" dirty="0" smtClean="0"/>
              <a:t> </a:t>
            </a:r>
            <a:r>
              <a:rPr lang="en-US" sz="2600" dirty="0" err="1" smtClean="0"/>
              <a:t>Quraydha</a:t>
            </a:r>
            <a:r>
              <a:rPr lang="en-US" sz="2600" dirty="0" smtClean="0"/>
              <a:t>.”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541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Origin of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Differences existed in the time of the </a:t>
            </a:r>
            <a:r>
              <a:rPr lang="en-US" sz="3200" dirty="0" smtClean="0"/>
              <a:t>Companions</a:t>
            </a:r>
            <a:endParaRPr lang="en-US" dirty="0" smtClean="0"/>
          </a:p>
          <a:p>
            <a:pPr lvl="1"/>
            <a:r>
              <a:rPr lang="en-US" sz="3000" dirty="0" smtClean="0"/>
              <a:t>Did the </a:t>
            </a:r>
            <a:r>
              <a:rPr lang="en-US" sz="3000" dirty="0"/>
              <a:t>Prophet (</a:t>
            </a:r>
            <a:r>
              <a:rPr lang="ar-SA" sz="3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ﷺ</a:t>
            </a:r>
            <a:r>
              <a:rPr lang="en-US" sz="3000" dirty="0" smtClean="0"/>
              <a:t>) see Allah (</a:t>
            </a:r>
            <a:r>
              <a:rPr lang="ar-SA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ﷻ</a:t>
            </a:r>
            <a:r>
              <a:rPr lang="en-US" sz="3000" dirty="0" smtClean="0"/>
              <a:t>) on the </a:t>
            </a:r>
            <a:r>
              <a:rPr lang="en-US" sz="3000" dirty="0" err="1" smtClean="0"/>
              <a:t>Mi`raj</a:t>
            </a:r>
            <a:r>
              <a:rPr lang="en-US" sz="3000" dirty="0" smtClean="0"/>
              <a:t>?</a:t>
            </a:r>
          </a:p>
          <a:p>
            <a:pPr lvl="2"/>
            <a:r>
              <a:rPr lang="en-US" sz="2800" dirty="0" smtClean="0"/>
              <a:t>Ibn `Abbas says yes: 53:12-13</a:t>
            </a:r>
          </a:p>
          <a:p>
            <a:pPr lvl="3"/>
            <a:r>
              <a:rPr lang="ar-SA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أَفَتُمَارُونَهُ عَلَىٰ مَا </a:t>
            </a:r>
            <a:r>
              <a:rPr lang="ar-SA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يَرَىٰ</a:t>
            </a:r>
            <a:endParaRPr lang="en-US" sz="4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3"/>
            <a:r>
              <a:rPr lang="ar-SA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وَلَقَدْ رَآهُ نَزْلَةً أُخْرَىٰ</a:t>
            </a:r>
            <a:endParaRPr lang="en-US" sz="4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2"/>
            <a:r>
              <a:rPr lang="en-US" sz="2800" dirty="0" smtClean="0"/>
              <a:t>`Aisha says no: 6:103</a:t>
            </a:r>
            <a:endParaRPr lang="en-US" sz="2800" dirty="0"/>
          </a:p>
          <a:p>
            <a:pPr lvl="3"/>
            <a:r>
              <a:rPr lang="ar-SA" sz="4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لَّا تُدْرِكُهُ الْأَبْصَارُ وَهُوَ يُدْرِكُ الْأَبْصَارَ ۖ وَهُوَ اللَّطِيفُ الْخَبِيرُ</a:t>
            </a:r>
            <a:endParaRPr lang="en-US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583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is a </a:t>
            </a:r>
            <a:r>
              <a:rPr lang="en-US" dirty="0" err="1" smtClean="0"/>
              <a:t>Fiqh</a:t>
            </a:r>
            <a:r>
              <a:rPr lang="en-US" dirty="0" smtClean="0"/>
              <a:t> Established?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/>
              <a:t>Fiqh</a:t>
            </a:r>
            <a:r>
              <a:rPr lang="en-US" sz="3200" dirty="0" smtClean="0"/>
              <a:t> is established through a process known as </a:t>
            </a:r>
            <a:r>
              <a:rPr lang="en-US" sz="3200" dirty="0" err="1" smtClean="0"/>
              <a:t>usool</a:t>
            </a:r>
            <a:endParaRPr lang="en-US" sz="3200" dirty="0"/>
          </a:p>
          <a:p>
            <a:pPr lvl="1"/>
            <a:r>
              <a:rPr lang="en-US" sz="3000" dirty="0" smtClean="0"/>
              <a:t>Root: </a:t>
            </a:r>
            <a:r>
              <a:rPr lang="ar-SA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أصل</a:t>
            </a:r>
            <a:endParaRPr lang="en-US" sz="4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2"/>
            <a:r>
              <a:rPr lang="en-US" sz="3000" dirty="0" smtClean="0"/>
              <a:t>Differences of opinion come from differences in </a:t>
            </a:r>
            <a:r>
              <a:rPr lang="en-US" sz="3000" dirty="0" err="1" smtClean="0"/>
              <a:t>usool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64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</a:t>
            </a:r>
            <a:r>
              <a:rPr lang="en-US" dirty="0" err="1" smtClean="0"/>
              <a:t>Usool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Hanafi madhab</a:t>
            </a:r>
          </a:p>
          <a:p>
            <a:pPr lvl="1"/>
            <a:r>
              <a:rPr lang="en-US" sz="3000" dirty="0" smtClean="0"/>
              <a:t>Qur’an</a:t>
            </a:r>
          </a:p>
          <a:p>
            <a:pPr lvl="1"/>
            <a:r>
              <a:rPr lang="en-US" sz="3000" dirty="0" smtClean="0"/>
              <a:t>Sunnah</a:t>
            </a:r>
          </a:p>
          <a:p>
            <a:pPr lvl="1"/>
            <a:r>
              <a:rPr lang="en-US" sz="3000" dirty="0" err="1" smtClean="0"/>
              <a:t>Ijma</a:t>
            </a:r>
            <a:r>
              <a:rPr lang="en-US" sz="3000" dirty="0" smtClean="0"/>
              <a:t>`</a:t>
            </a:r>
          </a:p>
          <a:p>
            <a:pPr lvl="1"/>
            <a:r>
              <a:rPr lang="en-US" sz="3000" dirty="0" err="1" smtClean="0"/>
              <a:t>Qiyas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282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 Example of Differences of Opinion from Qur’an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وَالْمُطَلَّقَاتُ يَتَرَبَّصْنَ </a:t>
            </a:r>
            <a:r>
              <a:rPr lang="ar-SA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بِأَنفُسِهِنَّ </a:t>
            </a:r>
            <a:r>
              <a:rPr lang="ar-SA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ثَلَاثَةَ </a:t>
            </a:r>
            <a:r>
              <a:rPr lang="ar-SA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قُرُوءٍ</a:t>
            </a:r>
            <a:endParaRPr lang="en-US" sz="48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/>
            <a:r>
              <a:rPr lang="en-US" sz="3000" dirty="0" smtClean="0">
                <a:cs typeface="Arabic Typesetting" panose="03020402040406030203" pitchFamily="66" charset="-78"/>
              </a:rPr>
              <a:t>What is the meaning of the word </a:t>
            </a:r>
            <a:r>
              <a:rPr lang="ar-SA" sz="4400" dirty="0" smtClean="0">
                <a:cs typeface="Arabic Typesetting" panose="03020402040406030203" pitchFamily="66" charset="-78"/>
              </a:rPr>
              <a:t>قُرُوْء</a:t>
            </a:r>
          </a:p>
          <a:p>
            <a:pPr lvl="2"/>
            <a:r>
              <a:rPr lang="en-US" sz="3000" dirty="0" smtClean="0">
                <a:cs typeface="Arabic Typesetting" panose="03020402040406030203" pitchFamily="66" charset="-78"/>
              </a:rPr>
              <a:t>Purity</a:t>
            </a:r>
          </a:p>
          <a:p>
            <a:pPr lvl="2"/>
            <a:r>
              <a:rPr lang="en-US" sz="3000" dirty="0" smtClean="0">
                <a:cs typeface="Arabic Typesetting" panose="03020402040406030203" pitchFamily="66" charset="-78"/>
              </a:rPr>
              <a:t>Menstruation</a:t>
            </a:r>
            <a:endParaRPr lang="en-US" sz="3000" dirty="0"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283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</a:t>
            </a:r>
            <a:r>
              <a:rPr lang="en-US" dirty="0" err="1" smtClean="0"/>
              <a:t>Usool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Shafi’I</a:t>
            </a:r>
            <a:r>
              <a:rPr lang="en-US" sz="3200" dirty="0" smtClean="0"/>
              <a:t> madhab</a:t>
            </a:r>
          </a:p>
          <a:p>
            <a:pPr lvl="1"/>
            <a:r>
              <a:rPr lang="en-US" sz="3000" dirty="0" smtClean="0"/>
              <a:t>Qur’an</a:t>
            </a:r>
          </a:p>
          <a:p>
            <a:pPr lvl="1"/>
            <a:r>
              <a:rPr lang="en-US" sz="3000" dirty="0" smtClean="0"/>
              <a:t>Sunnah</a:t>
            </a:r>
          </a:p>
          <a:p>
            <a:pPr lvl="1"/>
            <a:r>
              <a:rPr lang="en-US" sz="3000" dirty="0" err="1" smtClean="0"/>
              <a:t>Ijma</a:t>
            </a:r>
            <a:r>
              <a:rPr lang="en-US" sz="3000" dirty="0" smtClean="0"/>
              <a:t>`</a:t>
            </a:r>
          </a:p>
          <a:p>
            <a:pPr lvl="2"/>
            <a:r>
              <a:rPr lang="en-US" sz="2800" dirty="0" smtClean="0"/>
              <a:t>Opinions of the </a:t>
            </a:r>
            <a:r>
              <a:rPr lang="en-US" sz="2800" dirty="0" err="1" smtClean="0"/>
              <a:t>Khulafah</a:t>
            </a:r>
            <a:endParaRPr lang="en-US" sz="2800" dirty="0" smtClean="0"/>
          </a:p>
          <a:p>
            <a:pPr lvl="1"/>
            <a:r>
              <a:rPr lang="en-US" sz="3000" dirty="0" err="1" smtClean="0"/>
              <a:t>Qiyas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377656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</a:t>
            </a:r>
            <a:r>
              <a:rPr lang="en-US" dirty="0" err="1" smtClean="0"/>
              <a:t>Usool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Hanbali</a:t>
            </a:r>
            <a:r>
              <a:rPr lang="en-US" sz="3200" dirty="0" smtClean="0"/>
              <a:t> madhab</a:t>
            </a:r>
          </a:p>
          <a:p>
            <a:pPr lvl="1"/>
            <a:r>
              <a:rPr lang="en-US" sz="3000" dirty="0" smtClean="0"/>
              <a:t>Nass (Qur’an and Sunnah)</a:t>
            </a:r>
          </a:p>
          <a:p>
            <a:pPr lvl="1"/>
            <a:r>
              <a:rPr lang="en-US" sz="3000" dirty="0" smtClean="0"/>
              <a:t>Verdicts of the companions</a:t>
            </a:r>
          </a:p>
          <a:p>
            <a:pPr lvl="1"/>
            <a:r>
              <a:rPr lang="en-US" sz="3000" dirty="0" smtClean="0"/>
              <a:t>Nass when arbitrating between companions</a:t>
            </a:r>
          </a:p>
          <a:p>
            <a:pPr lvl="1"/>
            <a:r>
              <a:rPr lang="en-US" sz="3000" dirty="0" err="1" smtClean="0"/>
              <a:t>Mursal</a:t>
            </a:r>
            <a:r>
              <a:rPr lang="en-US" sz="3000" dirty="0" smtClean="0"/>
              <a:t> hadith</a:t>
            </a:r>
          </a:p>
          <a:p>
            <a:pPr lvl="1"/>
            <a:r>
              <a:rPr lang="en-US" sz="3000" dirty="0" err="1" smtClean="0"/>
              <a:t>Qiyas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665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Secondary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 err="1"/>
              <a:t>Istihsan</a:t>
            </a:r>
            <a:endParaRPr lang="en-US" sz="3200" dirty="0"/>
          </a:p>
          <a:p>
            <a:r>
              <a:rPr lang="en-US" sz="3200" i="1" dirty="0" err="1"/>
              <a:t>Masali</a:t>
            </a:r>
            <a:r>
              <a:rPr lang="en-US" sz="3200" i="1" dirty="0"/>
              <a:t> </a:t>
            </a:r>
            <a:r>
              <a:rPr lang="en-US" sz="3200" i="1" dirty="0" err="1"/>
              <a:t>Mursala</a:t>
            </a:r>
            <a:endParaRPr lang="en-US" sz="3200" dirty="0"/>
          </a:p>
          <a:p>
            <a:r>
              <a:rPr lang="en-US" sz="3200" i="1" dirty="0" err="1"/>
              <a:t>Ihsaan</a:t>
            </a:r>
            <a:r>
              <a:rPr lang="en-US" sz="3200" dirty="0"/>
              <a:t> (spiritual excellence, virtue)</a:t>
            </a:r>
          </a:p>
          <a:p>
            <a:r>
              <a:rPr lang="en-US" sz="3200" i="1" dirty="0" err="1"/>
              <a:t>Istidlaal</a:t>
            </a:r>
            <a:endParaRPr lang="en-US" sz="3200" dirty="0"/>
          </a:p>
          <a:p>
            <a:r>
              <a:rPr lang="en-US" sz="3200" i="1" dirty="0" err="1"/>
              <a:t>Urf</a:t>
            </a:r>
            <a:r>
              <a:rPr lang="en-US" sz="3200" dirty="0"/>
              <a:t> (local custom or pre-existing law)</a:t>
            </a:r>
          </a:p>
          <a:p>
            <a:r>
              <a:rPr lang="en-US" sz="3200" i="1" dirty="0" err="1"/>
              <a:t>Aql</a:t>
            </a:r>
            <a:r>
              <a:rPr lang="en-US" sz="3200" dirty="0"/>
              <a:t> (reason or intellect)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8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Secondary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i="1" dirty="0" err="1"/>
              <a:t>Sadd</a:t>
            </a:r>
            <a:r>
              <a:rPr lang="en-US" sz="3000" i="1" dirty="0"/>
              <a:t> al-</a:t>
            </a:r>
            <a:r>
              <a:rPr lang="en-US" sz="3000" i="1" dirty="0" err="1"/>
              <a:t>dharai</a:t>
            </a:r>
            <a:endParaRPr lang="en-US" sz="3000" dirty="0"/>
          </a:p>
          <a:p>
            <a:r>
              <a:rPr lang="en-US" sz="3000" i="1" dirty="0" err="1"/>
              <a:t>Shara</a:t>
            </a:r>
            <a:r>
              <a:rPr lang="en-US" sz="3000" i="1" dirty="0"/>
              <a:t> man </a:t>
            </a:r>
            <a:r>
              <a:rPr lang="en-US" sz="3000" i="1" dirty="0" err="1"/>
              <a:t>qablana</a:t>
            </a:r>
            <a:endParaRPr lang="en-US" sz="3000" dirty="0"/>
          </a:p>
          <a:p>
            <a:r>
              <a:rPr lang="en-US" sz="3000" i="1" dirty="0" err="1"/>
              <a:t>Ijma</a:t>
            </a:r>
            <a:r>
              <a:rPr lang="en-US" sz="3000" i="1" dirty="0"/>
              <a:t> al-</a:t>
            </a:r>
            <a:r>
              <a:rPr lang="en-US" sz="3000" i="1" dirty="0" err="1"/>
              <a:t>ummah</a:t>
            </a:r>
            <a:r>
              <a:rPr lang="en-US" sz="3000" dirty="0"/>
              <a:t> (consensus of the worldwide Muslim community)</a:t>
            </a:r>
          </a:p>
          <a:p>
            <a:r>
              <a:rPr lang="en-US" sz="3000" i="1" dirty="0" err="1"/>
              <a:t>Ijma</a:t>
            </a:r>
            <a:r>
              <a:rPr lang="en-US" sz="3000" i="1" dirty="0"/>
              <a:t> </a:t>
            </a:r>
            <a:r>
              <a:rPr lang="en-US" sz="3000" i="1" dirty="0" err="1"/>
              <a:t>khulafah</a:t>
            </a:r>
            <a:r>
              <a:rPr lang="en-US" sz="3000" i="1" dirty="0"/>
              <a:t> al-</a:t>
            </a:r>
            <a:r>
              <a:rPr lang="en-US" sz="3000" i="1" dirty="0" err="1"/>
              <a:t>rashideen</a:t>
            </a:r>
            <a:r>
              <a:rPr lang="en-US" sz="3000" dirty="0"/>
              <a:t> (consensus of the first four caliphs)</a:t>
            </a:r>
          </a:p>
          <a:p>
            <a:r>
              <a:rPr lang="en-US" sz="3000" i="1" dirty="0" err="1"/>
              <a:t>Ijma</a:t>
            </a:r>
            <a:r>
              <a:rPr lang="en-US" sz="3000" i="1" dirty="0"/>
              <a:t> </a:t>
            </a:r>
            <a:r>
              <a:rPr lang="en-US" sz="3000" i="1" dirty="0" err="1"/>
              <a:t>ahl</a:t>
            </a:r>
            <a:r>
              <a:rPr lang="en-US" sz="3000" i="1" dirty="0"/>
              <a:t> al-medina</a:t>
            </a:r>
            <a:r>
              <a:rPr lang="en-US" sz="3000" dirty="0"/>
              <a:t> (consensus of the Muslims of Medina, as reflected in early hadith collections, </a:t>
            </a:r>
            <a:r>
              <a:rPr lang="en-US" sz="3000" i="1" dirty="0"/>
              <a:t>e. g.</a:t>
            </a:r>
            <a:r>
              <a:rPr lang="en-US" sz="3000" dirty="0"/>
              <a:t> the </a:t>
            </a:r>
            <a:r>
              <a:rPr lang="en-US" sz="3000" i="1" dirty="0" err="1"/>
              <a:t>Muwatta</a:t>
            </a:r>
            <a:r>
              <a:rPr lang="en-US" sz="3000" dirty="0"/>
              <a:t> of </a:t>
            </a:r>
            <a:r>
              <a:rPr lang="en-US" sz="3000" dirty="0" err="1"/>
              <a:t>Anas</a:t>
            </a:r>
            <a:r>
              <a:rPr lang="en-US" sz="3000" dirty="0"/>
              <a:t> bin Malik)</a:t>
            </a:r>
          </a:p>
          <a:p>
            <a:r>
              <a:rPr lang="en-US" sz="3000" i="1" dirty="0" err="1"/>
              <a:t>Ijma</a:t>
            </a:r>
            <a:r>
              <a:rPr lang="en-US" sz="3000" i="1" dirty="0"/>
              <a:t> al-</a:t>
            </a:r>
            <a:r>
              <a:rPr lang="en-US" sz="3000" i="1" dirty="0" err="1"/>
              <a:t>ullama</a:t>
            </a:r>
            <a:r>
              <a:rPr lang="en-US" sz="3000" dirty="0"/>
              <a:t> (consensus of scholars of Islamic law)</a:t>
            </a:r>
          </a:p>
          <a:p>
            <a:r>
              <a:rPr lang="en-US" sz="3000" i="1" dirty="0" err="1"/>
              <a:t>Ijma</a:t>
            </a:r>
            <a:r>
              <a:rPr lang="en-US" sz="3000" i="1" dirty="0"/>
              <a:t> </a:t>
            </a:r>
            <a:r>
              <a:rPr lang="en-US" sz="3000" i="1" dirty="0" err="1"/>
              <a:t>ahl</a:t>
            </a:r>
            <a:r>
              <a:rPr lang="en-US" sz="3000" i="1" dirty="0"/>
              <a:t> al-</a:t>
            </a:r>
            <a:r>
              <a:rPr lang="en-US" sz="3000" i="1" dirty="0" err="1"/>
              <a:t>hali</a:t>
            </a:r>
            <a:r>
              <a:rPr lang="en-US" sz="3000" i="1" dirty="0"/>
              <a:t> </a:t>
            </a:r>
            <a:r>
              <a:rPr lang="en-US" sz="3000" i="1" dirty="0" err="1"/>
              <a:t>wa</a:t>
            </a:r>
            <a:r>
              <a:rPr lang="en-US" sz="3000" i="1" dirty="0"/>
              <a:t> al-</a:t>
            </a:r>
            <a:r>
              <a:rPr lang="en-US" sz="3000" i="1" dirty="0" err="1"/>
              <a:t>aqd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Differences in </a:t>
            </a:r>
            <a:r>
              <a:rPr lang="en-US" dirty="0" err="1" smtClean="0"/>
              <a:t>Usool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Maliki Madhab</a:t>
            </a:r>
          </a:p>
          <a:p>
            <a:pPr lvl="1"/>
            <a:r>
              <a:rPr lang="en-US" sz="2800" dirty="0" smtClean="0"/>
              <a:t>An </a:t>
            </a:r>
            <a:r>
              <a:rPr lang="en-US" sz="2800" dirty="0"/>
              <a:t>explicit text (</a:t>
            </a:r>
            <a:r>
              <a:rPr lang="en-US" sz="2800" i="1" dirty="0" err="1"/>
              <a:t>nass</a:t>
            </a:r>
            <a:r>
              <a:rPr lang="en-US" sz="2800" dirty="0"/>
              <a:t>) of the Qur'an.</a:t>
            </a:r>
          </a:p>
          <a:p>
            <a:pPr lvl="1"/>
            <a:r>
              <a:rPr lang="en-US" sz="2800" dirty="0"/>
              <a:t>The same five categories in respect of the </a:t>
            </a:r>
            <a:r>
              <a:rPr lang="en-US" sz="2800" i="1" dirty="0"/>
              <a:t>Sunna</a:t>
            </a:r>
            <a:endParaRPr lang="en-US" sz="2800" dirty="0"/>
          </a:p>
          <a:p>
            <a:pPr lvl="1"/>
            <a:r>
              <a:rPr lang="en-US" sz="2800" dirty="0"/>
              <a:t>Analogy (</a:t>
            </a:r>
            <a:r>
              <a:rPr lang="en-US" sz="2800" i="1" dirty="0" err="1"/>
              <a:t>qiyas</a:t>
            </a:r>
            <a:r>
              <a:rPr lang="en-US" sz="2800" dirty="0"/>
              <a:t>).</a:t>
            </a:r>
          </a:p>
          <a:p>
            <a:pPr lvl="1"/>
            <a:r>
              <a:rPr lang="en-US" sz="2800" dirty="0"/>
              <a:t>The practice of the people of </a:t>
            </a:r>
            <a:r>
              <a:rPr lang="en-US" sz="2800" dirty="0" err="1"/>
              <a:t>Madina</a:t>
            </a:r>
            <a:r>
              <a:rPr lang="en-US" sz="2800" dirty="0"/>
              <a:t> (</a:t>
            </a:r>
            <a:r>
              <a:rPr lang="en-US" sz="2800" i="1" dirty="0"/>
              <a:t>'</a:t>
            </a:r>
            <a:r>
              <a:rPr lang="en-US" sz="2800" i="1" dirty="0" err="1"/>
              <a:t>amal</a:t>
            </a:r>
            <a:r>
              <a:rPr lang="en-US" sz="2800" i="1" dirty="0"/>
              <a:t> </a:t>
            </a:r>
            <a:r>
              <a:rPr lang="en-US" sz="2800" i="1" dirty="0" err="1"/>
              <a:t>ahli'l-madina</a:t>
            </a:r>
            <a:r>
              <a:rPr lang="en-US" sz="2800" dirty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646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History of the Sciences of the </a:t>
            </a:r>
            <a:r>
              <a:rPr lang="en-US" dirty="0" err="1" smtClean="0"/>
              <a:t>Deen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400" dirty="0" smtClean="0"/>
              <a:t>Preservation of Qur’an</a:t>
            </a:r>
          </a:p>
          <a:p>
            <a:pPr lvl="1"/>
            <a:r>
              <a:rPr lang="en-US" sz="3200" dirty="0" smtClean="0"/>
              <a:t>In the time of the Sahabah</a:t>
            </a:r>
          </a:p>
          <a:p>
            <a:pPr lvl="2"/>
            <a:r>
              <a:rPr lang="en-US" sz="3000" dirty="0" smtClean="0"/>
              <a:t>Abu Bakr (d. 12AH)</a:t>
            </a:r>
          </a:p>
          <a:p>
            <a:pPr lvl="2"/>
            <a:r>
              <a:rPr lang="en-US" sz="3000" dirty="0" smtClean="0"/>
              <a:t>`Uthman (d. 22AH)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60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 Practical Example of </a:t>
            </a:r>
            <a:r>
              <a:rPr lang="en-US" dirty="0" err="1" smtClean="0"/>
              <a:t>Usool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should be followed first, Qur’an or Sunnah?</a:t>
            </a:r>
          </a:p>
          <a:p>
            <a:pPr lvl="1"/>
            <a:r>
              <a:rPr lang="en-US" sz="3000" dirty="0" smtClean="0"/>
              <a:t>If you say, “Qur’an”</a:t>
            </a:r>
          </a:p>
          <a:p>
            <a:pPr lvl="2"/>
            <a:r>
              <a:rPr lang="ar-SA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ذَٰلِكَ الْكِتَابُ لَا رَيْبَ ۛ فِيهِ ۛ هُدًى لِّلْمُتَّقِينَ</a:t>
            </a:r>
            <a:endParaRPr lang="en-US" sz="44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/>
            <a:r>
              <a:rPr lang="en-US" sz="3000" dirty="0" smtClean="0"/>
              <a:t>If you say, “Hadith”</a:t>
            </a:r>
          </a:p>
          <a:p>
            <a:pPr lvl="2"/>
            <a:r>
              <a:rPr lang="ar-SA" sz="4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مَّن يُطِعِ الرَّسُولَ فَقَدْ أَطَاعَ اللَّهَ ۖ وَمَن تَوَلَّىٰ فَمَا أَرْسَلْنَاكَ عَلَيْهِمْ حَفِيظًا</a:t>
            </a:r>
            <a:endPara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720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Statement of Imam </a:t>
            </a:r>
            <a:r>
              <a:rPr lang="en-US" dirty="0" err="1" smtClean="0"/>
              <a:t>Tirmidhi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cs typeface="Arabic Typesetting" panose="03020402040406030203" pitchFamily="66" charset="-78"/>
              </a:rPr>
              <a:t>Hadith of washing the body of the daughter of the </a:t>
            </a:r>
            <a:r>
              <a:rPr lang="en-US" sz="3200" dirty="0"/>
              <a:t>Prophet (</a:t>
            </a:r>
            <a:r>
              <a:rPr lang="ar-SA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ﷺ</a:t>
            </a:r>
            <a:r>
              <a:rPr lang="en-US" sz="3200" dirty="0"/>
              <a:t>) </a:t>
            </a:r>
          </a:p>
          <a:p>
            <a:pPr lvl="1"/>
            <a:r>
              <a:rPr lang="ar-SA" sz="4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وَكَذَلِكَ </a:t>
            </a:r>
            <a:r>
              <a:rPr lang="ar-SA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قَالَ الْفُقَهَاءُ وَهُمْ أَعْلَمُ بِمَعَانِي </a:t>
            </a:r>
            <a:r>
              <a:rPr lang="ar-SA" sz="4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الْحَدِيثِ</a:t>
            </a:r>
            <a:r>
              <a:rPr lang="ar-SA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en-US" sz="4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	</a:t>
            </a:r>
            <a:endParaRPr lang="en-US" sz="4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2"/>
            <a:r>
              <a:rPr lang="en-US" sz="3000" dirty="0" smtClean="0">
                <a:cs typeface="Arabic Typesetting" panose="03020402040406030203" pitchFamily="66" charset="-78"/>
              </a:rPr>
              <a:t>And likewise, this what the jurists say and they are more knowledgeable of the meaning of hadith.</a:t>
            </a:r>
            <a:endParaRPr lang="en-US" sz="3000" dirty="0"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23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the Sciences of the </a:t>
            </a:r>
            <a:r>
              <a:rPr lang="en-US" dirty="0" err="1"/>
              <a:t>Deen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Preservation of </a:t>
            </a:r>
            <a:r>
              <a:rPr lang="en-US" sz="3400" dirty="0" err="1"/>
              <a:t>Fiqh</a:t>
            </a:r>
            <a:endParaRPr lang="en-US" sz="3400" dirty="0"/>
          </a:p>
          <a:p>
            <a:pPr lvl="1"/>
            <a:r>
              <a:rPr lang="en-US" sz="3200" dirty="0"/>
              <a:t>In the time </a:t>
            </a:r>
            <a:r>
              <a:rPr lang="en-US" sz="3200" dirty="0" smtClean="0"/>
              <a:t>of the </a:t>
            </a:r>
            <a:r>
              <a:rPr lang="en-US" sz="3200" dirty="0" err="1" smtClean="0"/>
              <a:t>Tabi`een</a:t>
            </a:r>
            <a:r>
              <a:rPr lang="en-US" sz="3200" dirty="0" smtClean="0"/>
              <a:t> &amp; </a:t>
            </a:r>
            <a:r>
              <a:rPr lang="en-US" sz="3200" dirty="0" err="1" smtClean="0"/>
              <a:t>Tab`a</a:t>
            </a:r>
            <a:r>
              <a:rPr lang="en-US" sz="3200" dirty="0" smtClean="0"/>
              <a:t> </a:t>
            </a:r>
            <a:r>
              <a:rPr lang="en-US" sz="3200" dirty="0" err="1"/>
              <a:t>Tabi`een</a:t>
            </a:r>
            <a:endParaRPr lang="en-US" sz="3200" dirty="0" smtClean="0"/>
          </a:p>
          <a:p>
            <a:pPr lvl="2"/>
            <a:r>
              <a:rPr lang="en-US" sz="3000" dirty="0" smtClean="0"/>
              <a:t>Imam Abu </a:t>
            </a:r>
            <a:r>
              <a:rPr lang="en-US" sz="3000" dirty="0" err="1" smtClean="0"/>
              <a:t>Hanifah</a:t>
            </a:r>
            <a:r>
              <a:rPr lang="en-US" sz="3000" dirty="0" smtClean="0"/>
              <a:t> (d. 150AH)</a:t>
            </a:r>
          </a:p>
          <a:p>
            <a:pPr lvl="2"/>
            <a:r>
              <a:rPr lang="en-US" sz="3000" dirty="0" smtClean="0"/>
              <a:t>Imam Malik (d. 179AH)</a:t>
            </a:r>
          </a:p>
          <a:p>
            <a:pPr lvl="2"/>
            <a:r>
              <a:rPr lang="en-US" sz="3000" dirty="0" smtClean="0"/>
              <a:t>Imam </a:t>
            </a:r>
            <a:r>
              <a:rPr lang="en-US" sz="3000" dirty="0" err="1" smtClean="0"/>
              <a:t>Shafi`i</a:t>
            </a:r>
            <a:r>
              <a:rPr lang="en-US" sz="3000" dirty="0" smtClean="0"/>
              <a:t> (d. 204AH)</a:t>
            </a:r>
          </a:p>
          <a:p>
            <a:pPr lvl="2"/>
            <a:r>
              <a:rPr lang="en-US" sz="3000" dirty="0" smtClean="0"/>
              <a:t>Imam Ahmad (d. 241AH)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9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the Sciences of the </a:t>
            </a:r>
            <a:r>
              <a:rPr lang="en-US" dirty="0" err="1"/>
              <a:t>Deen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400" dirty="0"/>
              <a:t>Preservation of </a:t>
            </a:r>
            <a:r>
              <a:rPr lang="en-US" sz="3400" dirty="0" smtClean="0"/>
              <a:t>Hadith</a:t>
            </a:r>
            <a:endParaRPr lang="en-US" sz="3400" dirty="0"/>
          </a:p>
          <a:p>
            <a:pPr lvl="1"/>
            <a:r>
              <a:rPr lang="en-US" sz="3200" dirty="0"/>
              <a:t>In the time </a:t>
            </a:r>
            <a:r>
              <a:rPr lang="en-US" sz="3200" dirty="0" smtClean="0"/>
              <a:t>of the </a:t>
            </a:r>
            <a:r>
              <a:rPr lang="en-US" sz="3200" dirty="0" err="1" smtClean="0"/>
              <a:t>Tab`a</a:t>
            </a:r>
            <a:r>
              <a:rPr lang="en-US" sz="3200" dirty="0" smtClean="0"/>
              <a:t> </a:t>
            </a:r>
            <a:r>
              <a:rPr lang="en-US" sz="3200" dirty="0" err="1" smtClean="0"/>
              <a:t>Tabi`een</a:t>
            </a:r>
            <a:r>
              <a:rPr lang="en-US" sz="3200" dirty="0" smtClean="0"/>
              <a:t> &amp; </a:t>
            </a:r>
            <a:r>
              <a:rPr lang="en-US" sz="3200" dirty="0" err="1" smtClean="0"/>
              <a:t>Tab`a</a:t>
            </a:r>
            <a:r>
              <a:rPr lang="en-US" sz="3200" dirty="0" smtClean="0"/>
              <a:t> </a:t>
            </a:r>
            <a:r>
              <a:rPr lang="en-US" sz="3200" dirty="0" err="1" smtClean="0"/>
              <a:t>Tab`a</a:t>
            </a:r>
            <a:r>
              <a:rPr lang="en-US" sz="3200" dirty="0" smtClean="0"/>
              <a:t> </a:t>
            </a:r>
            <a:r>
              <a:rPr lang="en-US" sz="3200" dirty="0" err="1" smtClean="0"/>
              <a:t>Tabi`een</a:t>
            </a:r>
            <a:endParaRPr lang="en-US" sz="3200" dirty="0"/>
          </a:p>
          <a:p>
            <a:pPr lvl="2"/>
            <a:r>
              <a:rPr lang="en-US" sz="3000" dirty="0"/>
              <a:t>Imam </a:t>
            </a:r>
            <a:r>
              <a:rPr lang="en-US" sz="3000" dirty="0" smtClean="0"/>
              <a:t>Bukhari </a:t>
            </a:r>
            <a:r>
              <a:rPr lang="en-US" sz="3000" dirty="0"/>
              <a:t>(d. </a:t>
            </a:r>
            <a:r>
              <a:rPr lang="en-US" sz="3000" dirty="0" smtClean="0"/>
              <a:t>256AH</a:t>
            </a:r>
            <a:r>
              <a:rPr lang="en-US" sz="3000" dirty="0"/>
              <a:t>)</a:t>
            </a:r>
          </a:p>
          <a:p>
            <a:pPr lvl="2"/>
            <a:r>
              <a:rPr lang="en-US" sz="3000" dirty="0"/>
              <a:t>Imam </a:t>
            </a:r>
            <a:r>
              <a:rPr lang="en-US" sz="3000" dirty="0" smtClean="0"/>
              <a:t>Muslim (d</a:t>
            </a:r>
            <a:r>
              <a:rPr lang="en-US" sz="3000" dirty="0"/>
              <a:t>. </a:t>
            </a:r>
            <a:r>
              <a:rPr lang="en-US" sz="3000" dirty="0" smtClean="0"/>
              <a:t>261AH</a:t>
            </a:r>
            <a:r>
              <a:rPr lang="en-US" sz="3000" dirty="0"/>
              <a:t>)</a:t>
            </a:r>
          </a:p>
          <a:p>
            <a:pPr lvl="2"/>
            <a:r>
              <a:rPr lang="en-US" sz="3000" dirty="0" smtClean="0"/>
              <a:t>Imam Abu Dawood </a:t>
            </a:r>
            <a:r>
              <a:rPr lang="en-US" sz="3000" dirty="0"/>
              <a:t>(d. </a:t>
            </a:r>
            <a:r>
              <a:rPr lang="en-US" sz="3000" dirty="0" smtClean="0"/>
              <a:t>275AH)</a:t>
            </a:r>
          </a:p>
          <a:p>
            <a:pPr lvl="2"/>
            <a:r>
              <a:rPr lang="en-US" sz="3000" dirty="0"/>
              <a:t>Imam </a:t>
            </a:r>
            <a:r>
              <a:rPr lang="en-US" sz="3000" dirty="0" smtClean="0"/>
              <a:t>Ibn </a:t>
            </a:r>
            <a:r>
              <a:rPr lang="en-US" sz="3000" dirty="0" err="1" smtClean="0"/>
              <a:t>Majah</a:t>
            </a:r>
            <a:r>
              <a:rPr lang="en-US" sz="3000" dirty="0" smtClean="0"/>
              <a:t> </a:t>
            </a:r>
            <a:r>
              <a:rPr lang="en-US" sz="3000" dirty="0"/>
              <a:t>(d. </a:t>
            </a:r>
            <a:r>
              <a:rPr lang="en-US" sz="3000" dirty="0" smtClean="0"/>
              <a:t>275AH)</a:t>
            </a:r>
          </a:p>
          <a:p>
            <a:pPr lvl="2"/>
            <a:r>
              <a:rPr lang="en-US" sz="3000" dirty="0"/>
              <a:t>Imam </a:t>
            </a:r>
            <a:r>
              <a:rPr lang="en-US" sz="3000" dirty="0" err="1"/>
              <a:t>Tirmidhi</a:t>
            </a:r>
            <a:r>
              <a:rPr lang="en-US" sz="3000" dirty="0"/>
              <a:t> (d. 279AH</a:t>
            </a:r>
            <a:r>
              <a:rPr lang="en-US" sz="3000" dirty="0" smtClean="0"/>
              <a:t>)</a:t>
            </a:r>
          </a:p>
          <a:p>
            <a:pPr lvl="2"/>
            <a:r>
              <a:rPr lang="en-US" sz="3000" dirty="0"/>
              <a:t>Imam </a:t>
            </a:r>
            <a:r>
              <a:rPr lang="en-US" sz="3000" dirty="0" err="1"/>
              <a:t>Nasaa’i</a:t>
            </a:r>
            <a:r>
              <a:rPr lang="en-US" sz="3000" dirty="0"/>
              <a:t> (d. 303AH)</a:t>
            </a:r>
          </a:p>
          <a:p>
            <a:pPr lvl="2"/>
            <a:endParaRPr lang="en-US" sz="3000" dirty="0"/>
          </a:p>
          <a:p>
            <a:pPr lvl="2"/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1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Purpose of Difference of Opinion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إختلاف هذه الأمّة رحمة</a:t>
            </a:r>
            <a:r>
              <a:rPr lang="en-US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3200" dirty="0" smtClean="0">
                <a:cs typeface="Arabic Typesetting" panose="03020402040406030203" pitchFamily="66" charset="-78"/>
              </a:rPr>
              <a:t>| </a:t>
            </a:r>
            <a:r>
              <a:rPr lang="en-US" sz="3000" dirty="0" smtClean="0">
                <a:cs typeface="Arabic Typesetting" panose="03020402040406030203" pitchFamily="66" charset="-78"/>
              </a:rPr>
              <a:t>Differences in this community is a mercy</a:t>
            </a:r>
            <a:endParaRPr lang="ar-SA" sz="3000" dirty="0" smtClean="0">
              <a:cs typeface="Arabic Typesetting" panose="03020402040406030203" pitchFamily="66" charset="-78"/>
            </a:endParaRPr>
          </a:p>
          <a:p>
            <a:pPr lvl="2"/>
            <a:r>
              <a:rPr lang="en-US" sz="2800" dirty="0" smtClean="0"/>
              <a:t>This statement has been criticized as a hadith based on its chain by the classical scholars</a:t>
            </a:r>
          </a:p>
          <a:p>
            <a:pPr lvl="3"/>
            <a:r>
              <a:rPr lang="en-US" sz="2800" dirty="0" smtClean="0"/>
              <a:t>This statement has </a:t>
            </a:r>
            <a:r>
              <a:rPr lang="en-US" sz="2800" b="1" u="sng" dirty="0" smtClean="0"/>
              <a:t>not </a:t>
            </a:r>
            <a:r>
              <a:rPr lang="en-US" sz="2800" dirty="0" smtClean="0"/>
              <a:t>been criticized for its content</a:t>
            </a:r>
          </a:p>
          <a:p>
            <a:pPr lvl="4"/>
            <a:r>
              <a:rPr lang="en-US" sz="2800" dirty="0" smtClean="0"/>
              <a:t>“Difference of opinion in the Muslim community is a sign of divine favor.”</a:t>
            </a:r>
          </a:p>
          <a:p>
            <a:pPr lvl="4"/>
            <a:r>
              <a:rPr lang="en-US" sz="2800" dirty="0" smtClean="0"/>
              <a:t>It is a mercy of Allah that the men of knowledge differ in opinion.</a:t>
            </a:r>
          </a:p>
        </p:txBody>
      </p:sp>
    </p:spTree>
    <p:extLst>
      <p:ext uri="{BB962C8B-B14F-4D97-AF65-F5344CB8AC3E}">
        <p14:creationId xmlns:p14="http://schemas.microsoft.com/office/powerpoint/2010/main" val="352141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Statements of the Pious Predecessors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4000" dirty="0"/>
              <a:t>Al-</a:t>
            </a:r>
            <a:r>
              <a:rPr lang="en-US" sz="4000" dirty="0" err="1"/>
              <a:t>Suyuti</a:t>
            </a:r>
            <a:r>
              <a:rPr lang="en-US" sz="4000" dirty="0"/>
              <a:t> relates from ‘Umar b. ‘</a:t>
            </a:r>
            <a:r>
              <a:rPr lang="en-US" sz="4000" dirty="0" err="1"/>
              <a:t>Abd</a:t>
            </a:r>
            <a:r>
              <a:rPr lang="en-US" sz="4000" dirty="0"/>
              <a:t> al-’Aziz that he used to say: “It would not have pleased me if </a:t>
            </a:r>
            <a:r>
              <a:rPr lang="en-US" sz="4000" dirty="0" smtClean="0"/>
              <a:t>the Companions </a:t>
            </a:r>
            <a:r>
              <a:rPr lang="en-US" sz="4000" dirty="0"/>
              <a:t>of the Prophet, peace be upon him, did not differ. For if they had not differed, </a:t>
            </a:r>
            <a:r>
              <a:rPr lang="en-US" sz="4000" dirty="0" smtClean="0"/>
              <a:t>there would </a:t>
            </a:r>
            <a:r>
              <a:rPr lang="en-US" sz="4000" dirty="0"/>
              <a:t>have been no leeway</a:t>
            </a:r>
            <a:r>
              <a:rPr lang="en-US" sz="4000" dirty="0" smtClean="0"/>
              <a:t>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17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Statements </a:t>
            </a:r>
            <a:r>
              <a:rPr lang="en-US" dirty="0"/>
              <a:t>of the Pious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3200" dirty="0"/>
              <a:t>Similarly, al-</a:t>
            </a:r>
            <a:r>
              <a:rPr lang="en-US" sz="3200" dirty="0" err="1"/>
              <a:t>Khatib</a:t>
            </a:r>
            <a:r>
              <a:rPr lang="en-US" sz="3200" dirty="0"/>
              <a:t> cites Harun al-Rashid saying to Malik </a:t>
            </a:r>
            <a:r>
              <a:rPr lang="en-US" sz="3200" dirty="0" smtClean="0"/>
              <a:t>bin </a:t>
            </a:r>
            <a:r>
              <a:rPr lang="en-US" sz="3200" dirty="0" err="1"/>
              <a:t>Anas</a:t>
            </a:r>
            <a:r>
              <a:rPr lang="en-US" sz="3200" dirty="0"/>
              <a:t>: “O Abu ‘</a:t>
            </a:r>
            <a:r>
              <a:rPr lang="en-US" sz="3200" dirty="0" err="1"/>
              <a:t>Abd</a:t>
            </a:r>
            <a:r>
              <a:rPr lang="en-US" sz="3200" dirty="0"/>
              <a:t> Allah, we will copy </a:t>
            </a:r>
            <a:r>
              <a:rPr lang="en-US" sz="3200" dirty="0" smtClean="0"/>
              <a:t>this book</a:t>
            </a:r>
            <a:r>
              <a:rPr lang="en-US" sz="3200" dirty="0"/>
              <a:t>,” meaning the </a:t>
            </a:r>
            <a:r>
              <a:rPr lang="en-US" sz="3200" i="1" dirty="0" err="1"/>
              <a:t>Muwatta</a:t>
            </a:r>
            <a:r>
              <a:rPr lang="en-US" sz="3200" i="1" dirty="0"/>
              <a:t>’, </a:t>
            </a:r>
            <a:r>
              <a:rPr lang="en-US" sz="3200" dirty="0"/>
              <a:t>“and command people to adhere to it, and will send copies of it to </a:t>
            </a:r>
            <a:r>
              <a:rPr lang="en-US" sz="3200" dirty="0" smtClean="0"/>
              <a:t>each of </a:t>
            </a:r>
            <a:r>
              <a:rPr lang="en-US" sz="3200" dirty="0"/>
              <a:t>the Islamic provinces so that the </a:t>
            </a:r>
            <a:r>
              <a:rPr lang="en-US" sz="3200" dirty="0" err="1"/>
              <a:t>ummah</a:t>
            </a:r>
            <a:r>
              <a:rPr lang="en-US" sz="3200" dirty="0"/>
              <a:t> may follow it.” He responded: “O Leader of the </a:t>
            </a:r>
            <a:r>
              <a:rPr lang="en-US" sz="3200" dirty="0" smtClean="0"/>
              <a:t>Believers, differences </a:t>
            </a:r>
            <a:r>
              <a:rPr lang="en-US" sz="3200" dirty="0"/>
              <a:t>between the scholars is a mercy from Allah for this </a:t>
            </a:r>
            <a:r>
              <a:rPr lang="en-US" sz="3200" dirty="0" err="1"/>
              <a:t>ummah</a:t>
            </a:r>
            <a:r>
              <a:rPr lang="en-US" sz="3200" dirty="0"/>
              <a:t>. Each followed what </a:t>
            </a:r>
            <a:r>
              <a:rPr lang="en-US" sz="3200" dirty="0" smtClean="0"/>
              <a:t>he believed </a:t>
            </a:r>
            <a:r>
              <a:rPr lang="en-US" sz="3200" dirty="0"/>
              <a:t>to be correct; each was upon guidance; each aspiring to Allah</a:t>
            </a:r>
            <a:r>
              <a:rPr lang="en-US" sz="3200" dirty="0" smtClean="0"/>
              <a:t>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069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a Madhab?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Linguistically it is from the root word </a:t>
            </a:r>
            <a:r>
              <a:rPr lang="ar-SA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ذهب</a:t>
            </a:r>
            <a:r>
              <a:rPr lang="en-US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lvl="1"/>
            <a:r>
              <a:rPr lang="en-US" sz="3000" dirty="0" smtClean="0">
                <a:cs typeface="Arabic Typesetting" panose="03020402040406030203" pitchFamily="66" charset="-78"/>
              </a:rPr>
              <a:t>A </a:t>
            </a:r>
            <a:r>
              <a:rPr lang="ar-SA" sz="4000" dirty="0" smtClean="0">
                <a:cs typeface="Arabic Typesetting" panose="03020402040406030203" pitchFamily="66" charset="-78"/>
              </a:rPr>
              <a:t>مذهب</a:t>
            </a:r>
            <a:r>
              <a:rPr lang="en-US" sz="3000" dirty="0" smtClean="0">
                <a:cs typeface="Arabic Typesetting" panose="03020402040406030203" pitchFamily="66" charset="-78"/>
              </a:rPr>
              <a:t> literally means a path</a:t>
            </a:r>
            <a:endParaRPr lang="ar-SA" sz="3000" dirty="0" smtClean="0">
              <a:cs typeface="Arabic Typesetting" panose="03020402040406030203" pitchFamily="66" charset="-78"/>
            </a:endParaRPr>
          </a:p>
          <a:p>
            <a:pPr lvl="1"/>
            <a:r>
              <a:rPr lang="en-US" sz="3000" dirty="0" smtClean="0">
                <a:cs typeface="Arabic Typesetting" panose="03020402040406030203" pitchFamily="66" charset="-78"/>
              </a:rPr>
              <a:t>This is the path upon which a person travels when it comes to rulings</a:t>
            </a:r>
          </a:p>
        </p:txBody>
      </p:sp>
    </p:spTree>
    <p:extLst>
      <p:ext uri="{BB962C8B-B14F-4D97-AF65-F5344CB8AC3E}">
        <p14:creationId xmlns:p14="http://schemas.microsoft.com/office/powerpoint/2010/main" val="203676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</a:t>
            </a:r>
            <a:r>
              <a:rPr lang="en-US" dirty="0" err="1" smtClean="0"/>
              <a:t>Fiqh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فقه</a:t>
            </a:r>
            <a:r>
              <a:rPr lang="en-US" dirty="0" smtClean="0"/>
              <a:t> </a:t>
            </a:r>
            <a:r>
              <a:rPr lang="en-US" sz="3200" dirty="0" smtClean="0"/>
              <a:t>literally means to understand</a:t>
            </a:r>
          </a:p>
          <a:p>
            <a:pPr lvl="1"/>
            <a:r>
              <a:rPr lang="en-US" sz="3000" dirty="0" smtClean="0"/>
              <a:t>In context of our modern usage it means jurisprudence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0689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671</TotalTime>
  <Words>688</Words>
  <Application>Microsoft Office PowerPoint</Application>
  <PresentationFormat>Widescreen</PresentationFormat>
  <Paragraphs>114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Arabic Typesetting</vt:lpstr>
      <vt:lpstr>Tw Cen MT</vt:lpstr>
      <vt:lpstr>Tw Cen MT Condensed</vt:lpstr>
      <vt:lpstr>Wingdings 3</vt:lpstr>
      <vt:lpstr>Integral</vt:lpstr>
      <vt:lpstr>Appreciating our differences</vt:lpstr>
      <vt:lpstr>The History of the Sciences of the Deen</vt:lpstr>
      <vt:lpstr>The History of the Sciences of the Deen</vt:lpstr>
      <vt:lpstr>The History of the Sciences of the Deen</vt:lpstr>
      <vt:lpstr>The Purpose of Difference of Opinion</vt:lpstr>
      <vt:lpstr>Statements of the Pious Predecessors</vt:lpstr>
      <vt:lpstr>Statements of the Pious</vt:lpstr>
      <vt:lpstr>What is a Madhab?</vt:lpstr>
      <vt:lpstr>What is Fiqh?</vt:lpstr>
      <vt:lpstr>The Origin of Differences</vt:lpstr>
      <vt:lpstr>The Origin of Differences</vt:lpstr>
      <vt:lpstr>How is a Fiqh Established?</vt:lpstr>
      <vt:lpstr>Differences in Usool</vt:lpstr>
      <vt:lpstr>An Example of Differences of Opinion from Qur’an</vt:lpstr>
      <vt:lpstr>Differences in Usool</vt:lpstr>
      <vt:lpstr>Differences in Usool</vt:lpstr>
      <vt:lpstr>Secondary Sources</vt:lpstr>
      <vt:lpstr>Secondary Sources</vt:lpstr>
      <vt:lpstr>Differences in Usool</vt:lpstr>
      <vt:lpstr>A Practical Example of Usool</vt:lpstr>
      <vt:lpstr>The Statement of Imam Tirmidhi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Appreciating our differences</dc:title>
  <dc:creator>Saad Quadri</dc:creator>
  <cp:lastModifiedBy>Saad Quadri</cp:lastModifiedBy>
  <cp:revision>18</cp:revision>
  <dcterms:created xsi:type="dcterms:W3CDTF">2016-05-14T13:05:15Z</dcterms:created>
  <dcterms:modified xsi:type="dcterms:W3CDTF">2016-05-15T00:16:33Z</dcterms:modified>
</cp:coreProperties>
</file>